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6" r:id="rId9"/>
    <p:sldId id="264" r:id="rId10"/>
    <p:sldId id="265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7177-1BFA-46CA-8A05-86DD782111DA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32D1-EEDB-457E-AD5E-7D9E9F983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5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32D1-EEDB-457E-AD5E-7D9E9F9833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0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7CDCFB-954A-44E2-835E-3E9682D93AB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79789C-08D9-4838-99EA-C99655AAD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08641"/>
            <a:ext cx="570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ковали Победу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detboxfon.ru/uploads/images/v/e/l/velikaja_otechestvennaja_vojna_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9" y="960013"/>
            <a:ext cx="7649917" cy="5737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5536" y="386841"/>
            <a:ext cx="9409948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dirty="0" smtClean="0">
                <a:effectLst/>
              </a:rPr>
              <a:t>Курская битва была запланирована фашистскими </a:t>
            </a:r>
          </a:p>
          <a:p>
            <a:pPr algn="ctr"/>
            <a:r>
              <a:rPr lang="ru-RU" sz="1900" dirty="0" smtClean="0">
                <a:effectLst/>
              </a:rPr>
              <a:t>захватчиками под предводительством Гитлера в ответ на </a:t>
            </a:r>
          </a:p>
          <a:p>
            <a:pPr algn="ctr"/>
            <a:r>
              <a:rPr lang="ru-RU" sz="1900" dirty="0" smtClean="0">
                <a:effectLst/>
              </a:rPr>
              <a:t>битву под Сталинградом, где они потерпели сокрушительное поражение. </a:t>
            </a:r>
          </a:p>
          <a:p>
            <a:pPr algn="ctr"/>
            <a:r>
              <a:rPr lang="ru-RU" sz="1900" dirty="0" smtClean="0">
                <a:effectLst/>
              </a:rPr>
              <a:t>Немцы, как обычно, хотели напасть внезапно, но случайно попавшийся </a:t>
            </a:r>
          </a:p>
          <a:p>
            <a:pPr algn="ctr"/>
            <a:r>
              <a:rPr lang="ru-RU" sz="1900" dirty="0" smtClean="0">
                <a:effectLst/>
              </a:rPr>
              <a:t>в плен сапер-фашист, сдал своих. Он сообщил о том, что ночью </a:t>
            </a:r>
          </a:p>
          <a:p>
            <a:pPr algn="ctr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июля 1943 года </a:t>
            </a:r>
            <a:r>
              <a:rPr lang="ru-RU" sz="1900" dirty="0" smtClean="0">
                <a:effectLst/>
              </a:rPr>
              <a:t>гитлеровцы приступят к операции «Цитадель». </a:t>
            </a:r>
            <a:endParaRPr lang="ru-RU" sz="1900" dirty="0"/>
          </a:p>
          <a:p>
            <a:pPr algn="ctr"/>
            <a:r>
              <a:rPr lang="ru-RU" sz="1900" dirty="0" smtClean="0">
                <a:effectLst/>
              </a:rPr>
              <a:t>Советской армией принимается решение начать битву первыми. </a:t>
            </a:r>
          </a:p>
          <a:p>
            <a:pPr algn="ctr"/>
            <a:r>
              <a:rPr lang="ru-RU" sz="1900" dirty="0" smtClean="0">
                <a:effectLst/>
              </a:rPr>
              <a:t>Основным замыслом «Цитадели» было нанесение внезапного удара по России </a:t>
            </a:r>
          </a:p>
          <a:p>
            <a:pPr algn="ctr"/>
            <a:r>
              <a:rPr lang="ru-RU" sz="1900" dirty="0" smtClean="0">
                <a:effectLst/>
              </a:rPr>
              <a:t>с привлечением мощнейшей техники и самоходных установок. </a:t>
            </a:r>
          </a:p>
          <a:p>
            <a:pPr algn="ctr"/>
            <a:r>
              <a:rPr lang="ru-RU" sz="1900" dirty="0" smtClean="0">
                <a:effectLst/>
              </a:rPr>
              <a:t>Гитлер не сомневался в своем успехе. Но генеральным </a:t>
            </a:r>
          </a:p>
          <a:p>
            <a:pPr algn="ctr"/>
            <a:r>
              <a:rPr lang="ru-RU" sz="1900" dirty="0" smtClean="0">
                <a:effectLst/>
              </a:rPr>
              <a:t>штабом советской армии был разработан план, направленный на освобождение </a:t>
            </a:r>
          </a:p>
          <a:p>
            <a:pPr algn="ctr"/>
            <a:r>
              <a:rPr lang="ru-RU" sz="1900" dirty="0" smtClean="0">
                <a:effectLst/>
              </a:rPr>
              <a:t>российских войск и оборону сражения. </a:t>
            </a:r>
          </a:p>
          <a:p>
            <a:pPr algn="ctr"/>
            <a:r>
              <a:rPr lang="ru-RU" sz="1900" dirty="0" smtClean="0"/>
              <a:t>Таким образом, Курская битва была окончена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августа 1943 года. </a:t>
            </a:r>
          </a:p>
          <a:p>
            <a:pPr algn="ctr"/>
            <a:r>
              <a:rPr lang="ru-RU" sz="1900" dirty="0" smtClean="0"/>
              <a:t>Произошёл  резкий поворот хода событий Великой Отечественной войны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1900" dirty="0" smtClean="0"/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870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Крымская операция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pp.userapi.com/c407220/v407220206/9825/-AUdr8-ua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11200" cy="5287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8932" y="416731"/>
            <a:ext cx="9289032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Крымская операция была поручена войскам 4-го Украинского фронта </a:t>
            </a:r>
          </a:p>
          <a:p>
            <a:pPr algn="ctr"/>
            <a:r>
              <a:rPr lang="ru-RU" sz="1900" dirty="0" smtClean="0"/>
              <a:t>(генерал армии Федор </a:t>
            </a:r>
            <a:r>
              <a:rPr lang="ru-RU" sz="1900" dirty="0" err="1" smtClean="0"/>
              <a:t>Толбухин</a:t>
            </a:r>
            <a:r>
              <a:rPr lang="ru-RU" sz="1900" dirty="0" smtClean="0"/>
              <a:t>) и Отдельной Приморской армии (генерал армии Андрей Еременко) </a:t>
            </a:r>
          </a:p>
          <a:p>
            <a:pPr algn="ctr"/>
            <a:r>
              <a:rPr lang="ru-RU" sz="1900" dirty="0" smtClean="0"/>
              <a:t>во взаимодействии с Черноморским флотом (адмирал Филипп Октябрьский) </a:t>
            </a:r>
          </a:p>
          <a:p>
            <a:pPr algn="ctr"/>
            <a:r>
              <a:rPr lang="ru-RU" sz="1900" dirty="0" smtClean="0"/>
              <a:t>и Азовской военной флотилией (контр-адмирал Сергей Горшков). </a:t>
            </a:r>
          </a:p>
          <a:p>
            <a:pPr algn="ctr"/>
            <a:r>
              <a:rPr lang="ru-RU" sz="1900" dirty="0" smtClean="0"/>
              <a:t>Сухопутная оперативная группировка включала </a:t>
            </a:r>
          </a:p>
          <a:p>
            <a:pPr algn="ctr"/>
            <a:r>
              <a:rPr lang="ru-RU" sz="1900" dirty="0" smtClean="0"/>
              <a:t>30 стрелковых дивизий и две бригады морской пехоты (470 тысяч человек, около шести тысяч орудий и минометов, 559 танков и самоходных орудий, 1250 самолетов). </a:t>
            </a:r>
            <a:r>
              <a:rPr lang="ru-RU" dirty="0" smtClean="0"/>
              <a:t>Замысел состоял в том, чтобы силами 4-го Украинского фронта с севера (от Перекопа и Сиваша) и Отдельной Приморской армии с востока (от Керчи) нанести одновременный удар общим направлением на Симферополь и Севастополь, расчленить и уничтожить группировку противника, не допустив ее эвакуации.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 8 апреля </a:t>
            </a:r>
            <a:r>
              <a:rPr lang="ru-RU" dirty="0" smtClean="0"/>
              <a:t>(после пяти дней артиллерийской подготовки) части 51-й армии 4-го Украинского фронта нанесли удар с плацдарма на южном берегу Сиваша и спустя двое суток прорвали оборону противника, выйдя во фланг немецкой группировки на Перекопе. Одновременно 2-я гвардейская армия освободила Армянск, 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утром 11 апреля </a:t>
            </a:r>
            <a:r>
              <a:rPr lang="ru-RU" dirty="0" smtClean="0"/>
              <a:t>введенный в прорыв 19-й танковый корпус с ходу овладел Джанкоем и двинулся на Симферополь. Опасаясь окружения, противник оставил укрепления на Перекопе, а также начал отход и с Керченского полуострова. Войска Отдельной Приморской армии, начав наступление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ночь на 11 апреля</a:t>
            </a:r>
            <a:r>
              <a:rPr lang="ru-RU" dirty="0" smtClean="0"/>
              <a:t>, уже утром овладели Керчью.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2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3845" y="332656"/>
            <a:ext cx="9739333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dirty="0" smtClean="0"/>
              <a:t>На всех направлениях развернулось преследование вражеских войск, </a:t>
            </a:r>
          </a:p>
          <a:p>
            <a:pPr algn="ctr"/>
            <a:r>
              <a:rPr lang="ru-RU" sz="1900" dirty="0" smtClean="0"/>
              <a:t>отходивших к Севастополю.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 </a:t>
            </a:r>
            <a:r>
              <a:rPr lang="ru-RU" sz="1900" dirty="0" smtClean="0"/>
              <a:t>после двух неудачных попыток прорыва и </a:t>
            </a:r>
          </a:p>
          <a:p>
            <a:pPr algn="ctr"/>
            <a:r>
              <a:rPr lang="ru-RU" sz="1900" dirty="0" smtClean="0"/>
              <a:t>перегруппировки перешла в наступление 2-я гвардейская армия. </a:t>
            </a:r>
          </a:p>
          <a:p>
            <a:pPr algn="ctr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мая</a:t>
            </a:r>
            <a:r>
              <a:rPr lang="ru-RU" sz="1900" dirty="0" smtClean="0"/>
              <a:t> при поддержке всей авиации фронта начался решающий штурм.</a:t>
            </a:r>
          </a:p>
          <a:p>
            <a:pPr algn="ctr"/>
            <a:r>
              <a:rPr lang="ru-RU" sz="1900" dirty="0" smtClean="0"/>
              <a:t> Ударные силы прорвали оборону противника на девятикилометровом </a:t>
            </a:r>
          </a:p>
          <a:p>
            <a:pPr algn="ctr"/>
            <a:r>
              <a:rPr lang="ru-RU" sz="1900" dirty="0" smtClean="0"/>
              <a:t>участке и овладели Сапун-горой. 9 мая войска с севера, востока и юго-востока </a:t>
            </a:r>
          </a:p>
          <a:p>
            <a:pPr algn="ctr"/>
            <a:r>
              <a:rPr lang="ru-RU" sz="1900" dirty="0" smtClean="0"/>
              <a:t>ворвались в Севастополь. Остатки немецкой 17-й армии, преследуемые </a:t>
            </a:r>
          </a:p>
          <a:p>
            <a:pPr algn="ctr"/>
            <a:r>
              <a:rPr lang="ru-RU" sz="1900" dirty="0" smtClean="0"/>
              <a:t>19-м танковым корпусом, отошли на мыс Херсонес, где были окончательно </a:t>
            </a:r>
          </a:p>
          <a:p>
            <a:pPr algn="ctr"/>
            <a:r>
              <a:rPr lang="ru-RU" sz="1900" dirty="0" smtClean="0"/>
              <a:t>разгромлены. Только на мысе было взято в плен более</a:t>
            </a:r>
          </a:p>
          <a:p>
            <a:pPr algn="ctr"/>
            <a:r>
              <a:rPr lang="ru-RU" sz="1900" dirty="0" smtClean="0"/>
              <a:t> 20 тысяч солдат и офицеров противника, а в целом за 35 дней операции</a:t>
            </a:r>
          </a:p>
          <a:p>
            <a:pPr algn="ctr"/>
            <a:r>
              <a:rPr lang="ru-RU" sz="1900" dirty="0" smtClean="0"/>
              <a:t> потери 17-й армии превысили 140 тысяч человек. Советские войска и </a:t>
            </a:r>
          </a:p>
          <a:p>
            <a:pPr algn="ctr"/>
            <a:r>
              <a:rPr lang="ru-RU" sz="1900" dirty="0" smtClean="0"/>
              <a:t>силы флота потеряли почти 18 тысяч убитыми и 67 тысяч ранеными.</a:t>
            </a:r>
          </a:p>
          <a:p>
            <a:pPr algn="ctr"/>
            <a:r>
              <a:rPr lang="ru-RU" sz="1900" dirty="0" smtClean="0"/>
              <a:t>В честь освобождения Севастополя в Москве 10 мая был дан салют. </a:t>
            </a:r>
          </a:p>
          <a:p>
            <a:pPr algn="ctr"/>
            <a:r>
              <a:rPr lang="ru-RU" sz="1900" dirty="0" smtClean="0"/>
              <a:t>По итогам Крымской операции 160 соединений и частей получили</a:t>
            </a:r>
          </a:p>
          <a:p>
            <a:pPr algn="ctr"/>
            <a:r>
              <a:rPr lang="ru-RU" sz="1900" dirty="0" smtClean="0"/>
              <a:t> почетные наименования Евпаторийских, Керченских, </a:t>
            </a:r>
          </a:p>
          <a:p>
            <a:pPr algn="ctr"/>
            <a:r>
              <a:rPr lang="ru-RU" sz="1900" dirty="0" err="1" smtClean="0"/>
              <a:t>Перекопских</a:t>
            </a:r>
            <a:r>
              <a:rPr lang="ru-RU" sz="1900" dirty="0" smtClean="0"/>
              <a:t>, Севастопольских, </a:t>
            </a:r>
            <a:r>
              <a:rPr lang="ru-RU" sz="1900" dirty="0" err="1" smtClean="0"/>
              <a:t>Сивашских</a:t>
            </a:r>
            <a:r>
              <a:rPr lang="ru-RU" sz="1900" dirty="0" smtClean="0"/>
              <a:t>, Симферопольских,</a:t>
            </a:r>
          </a:p>
          <a:p>
            <a:pPr algn="ctr"/>
            <a:r>
              <a:rPr lang="ru-RU" sz="1900" dirty="0" smtClean="0"/>
              <a:t> Феодосийских и Ялтинских.</a:t>
            </a:r>
          </a:p>
          <a:p>
            <a:pPr algn="ctr"/>
            <a:r>
              <a:rPr lang="ru-RU" sz="1900" dirty="0" smtClean="0"/>
              <a:t>Крымская операция завершена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мая 1944 года.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1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72" y="173558"/>
            <a:ext cx="71144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границ </a:t>
            </a:r>
          </a:p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СССР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histrf.ru/uploads/media/default/0001/34/fb4da4b2c48b48764b0380b0f462c5a94ea7ef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64" y="1724993"/>
            <a:ext cx="4176464" cy="501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221" y="548680"/>
            <a:ext cx="9281708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1944 году </a:t>
            </a:r>
            <a:r>
              <a:rPr lang="ru-RU" sz="1900" dirty="0" smtClean="0"/>
              <a:t>уже не предпринимались попытки широкомасштабного </a:t>
            </a:r>
          </a:p>
          <a:p>
            <a:pPr algn="ctr"/>
            <a:r>
              <a:rPr lang="ru-RU" sz="1900" dirty="0" smtClean="0"/>
              <a:t>наступления по всему фронту, а последовательно проводились </a:t>
            </a:r>
          </a:p>
          <a:p>
            <a:pPr algn="ctr"/>
            <a:r>
              <a:rPr lang="ru-RU" sz="1900" dirty="0" smtClean="0"/>
              <a:t>операции на различных участках. Такое перенесение ударов </a:t>
            </a:r>
          </a:p>
          <a:p>
            <a:pPr algn="ctr"/>
            <a:r>
              <a:rPr lang="ru-RU" sz="1900" dirty="0" smtClean="0"/>
              <a:t>с одного направления на другое заставляло германское командование </a:t>
            </a:r>
          </a:p>
          <a:p>
            <a:pPr algn="ctr"/>
            <a:r>
              <a:rPr lang="ru-RU" sz="1900" dirty="0" smtClean="0"/>
              <a:t>перебрасывать силы с одного участка фронта на другой, </a:t>
            </a:r>
          </a:p>
          <a:p>
            <a:pPr algn="ctr"/>
            <a:r>
              <a:rPr lang="ru-RU" sz="1900" dirty="0" smtClean="0"/>
              <a:t>окончательно лишая его инициативы. Боевые качества личного состава </a:t>
            </a:r>
          </a:p>
          <a:p>
            <a:pPr algn="ctr"/>
            <a:r>
              <a:rPr lang="ru-RU" sz="1900" dirty="0" smtClean="0"/>
              <a:t>КА выросли, воины накопили опыт, умело действовали в наступлении, </a:t>
            </a:r>
          </a:p>
          <a:p>
            <a:pPr algn="ctr"/>
            <a:r>
              <a:rPr lang="ru-RU" sz="1900" dirty="0" smtClean="0"/>
              <a:t>горели желанием скорее изгнать захватчиков с родной земли.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1944 г.</a:t>
            </a:r>
          </a:p>
          <a:p>
            <a:pPr algn="ctr"/>
            <a:r>
              <a:rPr lang="ru-RU" sz="1900" dirty="0" smtClean="0"/>
              <a:t> Одновременно с </a:t>
            </a:r>
            <a:r>
              <a:rPr lang="ru-RU" sz="1900" dirty="0" err="1" smtClean="0"/>
              <a:t>деблокадой</a:t>
            </a:r>
            <a:r>
              <a:rPr lang="ru-RU" sz="1900" dirty="0" smtClean="0"/>
              <a:t> Ленинграда развивалась операция по </a:t>
            </a:r>
          </a:p>
          <a:p>
            <a:pPr algn="ctr"/>
            <a:r>
              <a:rPr lang="ru-RU" sz="1900" dirty="0" smtClean="0"/>
              <a:t>освобождению Правобережной Украины. </a:t>
            </a:r>
          </a:p>
          <a:p>
            <a:pPr algn="ctr"/>
            <a:r>
              <a:rPr lang="ru-RU" sz="1900" dirty="0" smtClean="0"/>
              <a:t>В середине марта наши войска подошли к предгорьям Карпат.</a:t>
            </a:r>
          </a:p>
          <a:p>
            <a:pPr algn="ctr"/>
            <a:r>
              <a:rPr lang="ru-RU" sz="1900" dirty="0" smtClean="0"/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марта </a:t>
            </a:r>
            <a:r>
              <a:rPr lang="ru-RU" sz="1900" dirty="0" smtClean="0"/>
              <a:t>соединения 2-гл Украинского фронта вышли к Государственной </a:t>
            </a:r>
          </a:p>
          <a:p>
            <a:pPr algn="ctr"/>
            <a:r>
              <a:rPr lang="ru-RU" sz="1900" dirty="0" smtClean="0"/>
              <a:t>границе СССР.</a:t>
            </a:r>
          </a:p>
          <a:p>
            <a:pPr algn="ctr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июне 1944 года </a:t>
            </a:r>
            <a:r>
              <a:rPr lang="ru-RU" sz="1900" dirty="0" smtClean="0"/>
              <a:t>была успешно проведена операции «Багратион2» </a:t>
            </a:r>
          </a:p>
          <a:p>
            <a:pPr algn="ctr"/>
            <a:r>
              <a:rPr lang="ru-RU" sz="1900" dirty="0" smtClean="0"/>
              <a:t>в Белоруссии.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июля </a:t>
            </a:r>
            <a:r>
              <a:rPr lang="ru-RU" sz="1900" dirty="0" smtClean="0"/>
              <a:t>был освобожден Минск. Успешные операции на </a:t>
            </a:r>
          </a:p>
          <a:p>
            <a:pPr algn="ctr"/>
            <a:r>
              <a:rPr lang="ru-RU" sz="1900" dirty="0" smtClean="0"/>
              <a:t>Карельском перешейке привели к выходу из войны союзника </a:t>
            </a:r>
          </a:p>
          <a:p>
            <a:pPr algn="ctr"/>
            <a:r>
              <a:rPr lang="ru-RU" sz="1900" dirty="0" smtClean="0"/>
              <a:t>Германии – Финляндии.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 1945 года </a:t>
            </a:r>
            <a:r>
              <a:rPr lang="ru-RU" sz="1900" dirty="0" smtClean="0"/>
              <a:t>была освобождена Прибалтика.</a:t>
            </a:r>
          </a:p>
          <a:p>
            <a:pPr algn="ctr"/>
            <a:r>
              <a:rPr lang="ru-RU" sz="1900" dirty="0" smtClean="0"/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середине осени 1944 года </a:t>
            </a:r>
            <a:r>
              <a:rPr lang="ru-RU" sz="1900" dirty="0" smtClean="0"/>
              <a:t>граница СССР была восстановлена </a:t>
            </a:r>
          </a:p>
          <a:p>
            <a:pPr algn="ctr"/>
            <a:r>
              <a:rPr lang="ru-RU" sz="1900" dirty="0" smtClean="0"/>
              <a:t>почти на всем протяжении.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550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469" y="148395"/>
            <a:ext cx="596669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 Победы над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Рейхстагом</a:t>
            </a:r>
          </a:p>
          <a:p>
            <a:endParaRPr lang="ru-RU" dirty="0"/>
          </a:p>
        </p:txBody>
      </p:sp>
      <p:pic>
        <p:nvPicPr>
          <p:cNvPr id="9218" name="Picture 2" descr="https://pbs.twimg.com/media/ChRiF5oWgAE4Bu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46" y="1628800"/>
            <a:ext cx="4896544" cy="4943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27" y="307633"/>
            <a:ext cx="9382697" cy="389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 smtClean="0"/>
              <a:t>Красное полотнище Военного совета №5, которое стало известно как </a:t>
            </a:r>
          </a:p>
          <a:p>
            <a:pPr algn="ctr"/>
            <a:r>
              <a:rPr lang="ru-RU" sz="1900" b="1" dirty="0" smtClean="0"/>
              <a:t>Знамя Победы, взметнулось над Рейхстагом перед самой полночью </a:t>
            </a:r>
          </a:p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апреля 1945 года. </a:t>
            </a:r>
            <a:r>
              <a:rPr lang="ru-RU" sz="1900" b="1" dirty="0" smtClean="0"/>
              <a:t>Командир 756-го стрелкового полка 150-й стрелковой </a:t>
            </a:r>
          </a:p>
          <a:p>
            <a:pPr algn="ctr"/>
            <a:r>
              <a:rPr lang="ru-RU" sz="1900" b="1" dirty="0" smtClean="0"/>
              <a:t>дивизии полковник Федор Зинченко, назначенный комендантом Рейхстага, </a:t>
            </a:r>
          </a:p>
          <a:p>
            <a:pPr algn="ctr"/>
            <a:r>
              <a:rPr lang="ru-RU" sz="1900" b="1" dirty="0" smtClean="0"/>
              <a:t>назначил знаменосцами разведчиков — сержанта Михаила </a:t>
            </a:r>
          </a:p>
          <a:p>
            <a:pPr algn="ctr"/>
            <a:r>
              <a:rPr lang="ru-RU" sz="1900" b="1" dirty="0" smtClean="0"/>
              <a:t>Егорова и младшего сержанта </a:t>
            </a:r>
            <a:r>
              <a:rPr lang="ru-RU" sz="1900" b="1" dirty="0" err="1" smtClean="0"/>
              <a:t>Мелитона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Кантарию</a:t>
            </a:r>
            <a:r>
              <a:rPr lang="ru-RU" sz="1900" b="1" dirty="0" smtClean="0"/>
              <a:t>. </a:t>
            </a:r>
          </a:p>
          <a:p>
            <a:pPr algn="ctr"/>
            <a:r>
              <a:rPr lang="ru-RU" sz="1900" b="1" dirty="0" smtClean="0"/>
              <a:t>Их привели в логово фашистов через несколько часов, </a:t>
            </a:r>
          </a:p>
          <a:p>
            <a:pPr algn="ctr"/>
            <a:r>
              <a:rPr lang="ru-RU" sz="1900" b="1" dirty="0" smtClean="0"/>
              <a:t>как в здание ворвались штурмовавшие его подразделения. </a:t>
            </a:r>
          </a:p>
          <a:p>
            <a:pPr algn="ctr"/>
            <a:r>
              <a:rPr lang="ru-RU" sz="1900" b="1" dirty="0" smtClean="0"/>
              <a:t>Самостоятельно задачу знаменосцы выполнить не смогли. </a:t>
            </a:r>
          </a:p>
          <a:p>
            <a:pPr algn="ctr"/>
            <a:r>
              <a:rPr lang="ru-RU" sz="1900" b="1" dirty="0" smtClean="0"/>
              <a:t>Вывел их на крышу Рейхстага и прикрыл огнем замполит лейтенант </a:t>
            </a:r>
          </a:p>
          <a:p>
            <a:pPr algn="ctr"/>
            <a:r>
              <a:rPr lang="ru-RU" sz="1900" b="1" dirty="0" smtClean="0"/>
              <a:t>Алексей Берест. Втроем они салютовали с вершины купола Родине </a:t>
            </a:r>
          </a:p>
          <a:p>
            <a:pPr algn="ctr"/>
            <a:r>
              <a:rPr lang="ru-RU" sz="1900" b="1" dirty="0" smtClean="0"/>
              <a:t>о победе над фашизмом. </a:t>
            </a:r>
          </a:p>
          <a:p>
            <a:pPr algn="ctr"/>
            <a:r>
              <a:rPr lang="ru-RU" sz="1900" b="1" dirty="0" smtClean="0"/>
              <a:t> 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822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176" y="404664"/>
            <a:ext cx="3962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blagozelo.ru/wp-content/uploads/2017/09/d3b16f7d86fcde204ee0610aed170f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57763" cy="4939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07833" cy="426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dirty="0" smtClean="0"/>
              <a:t>Завершающим этапом войны стала Берлинская операция, </a:t>
            </a:r>
          </a:p>
          <a:p>
            <a:pPr algn="ctr"/>
            <a:r>
              <a:rPr lang="ru-RU" sz="1900" dirty="0" smtClean="0"/>
              <a:t>в которой приняли участие более двух </a:t>
            </a:r>
          </a:p>
          <a:p>
            <a:pPr algn="ctr"/>
            <a:r>
              <a:rPr lang="ru-RU" sz="1900" dirty="0" smtClean="0"/>
              <a:t>с половиной миллионов советских солдат, </a:t>
            </a:r>
          </a:p>
          <a:p>
            <a:pPr algn="ctr"/>
            <a:r>
              <a:rPr lang="ru-RU" sz="1900" dirty="0" smtClean="0"/>
              <a:t>было задействовано семь с половиной тысяч самолётов, </a:t>
            </a:r>
          </a:p>
          <a:p>
            <a:pPr algn="ctr"/>
            <a:r>
              <a:rPr lang="ru-RU" sz="1900" dirty="0" smtClean="0"/>
              <a:t>более шести тысяч танков и самоходных орудий. </a:t>
            </a:r>
          </a:p>
          <a:p>
            <a:pPr algn="ctr"/>
            <a:r>
              <a:rPr lang="ru-RU" sz="1900" dirty="0" smtClean="0"/>
              <a:t>Трудно представить себе, каких жертв стоила нашей стране эта победа.</a:t>
            </a:r>
          </a:p>
          <a:p>
            <a:pPr algn="ctr"/>
            <a:r>
              <a:rPr lang="ru-RU" sz="1900" dirty="0" smtClean="0"/>
              <a:t> По некоторым данным, во время проведения операции </a:t>
            </a:r>
          </a:p>
          <a:p>
            <a:pPr algn="ctr"/>
            <a:r>
              <a:rPr lang="ru-RU" sz="1900" dirty="0" smtClean="0"/>
              <a:t>Красная Армия ежедневно теряла больше пятнадцати тысяч солдат. </a:t>
            </a:r>
          </a:p>
          <a:p>
            <a:pPr algn="ctr"/>
            <a:r>
              <a:rPr lang="ru-RU" sz="1900" dirty="0" smtClean="0"/>
              <a:t>Выполняя свой долг, в общей сложности 352 тысячи человек погибли при </a:t>
            </a:r>
          </a:p>
          <a:p>
            <a:pPr algn="ctr"/>
            <a:r>
              <a:rPr lang="ru-RU" sz="1900" dirty="0" smtClean="0"/>
              <a:t>проведении Берлинской операции.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Вечером 8 мая</a:t>
            </a:r>
            <a:r>
              <a:rPr lang="ru-RU" sz="2000" dirty="0" smtClean="0"/>
              <a:t> был подписан акт</a:t>
            </a:r>
          </a:p>
          <a:p>
            <a:pPr algn="ctr"/>
            <a:r>
              <a:rPr lang="ru-RU" sz="2000" dirty="0" smtClean="0"/>
              <a:t> о безоговорочной капитуляции Германии. </a:t>
            </a:r>
          </a:p>
          <a:p>
            <a:pPr algn="ctr"/>
            <a:r>
              <a:rPr lang="ru-RU" sz="2000" b="1" dirty="0" smtClean="0"/>
              <a:t>9 мая </a:t>
            </a:r>
            <a:r>
              <a:rPr lang="ru-RU" sz="2000" dirty="0" smtClean="0"/>
              <a:t>на Центральный аэродром имени Фрунзе города </a:t>
            </a:r>
          </a:p>
          <a:p>
            <a:pPr algn="ctr"/>
            <a:r>
              <a:rPr lang="ru-RU" sz="2000" dirty="0" smtClean="0"/>
              <a:t>Москвы приземлился самолёт, который привёз в </a:t>
            </a:r>
          </a:p>
          <a:p>
            <a:pPr algn="ctr"/>
            <a:r>
              <a:rPr lang="ru-RU" sz="2000" dirty="0" smtClean="0"/>
              <a:t>столицу акт о капитуляции Германии.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9235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42" y="548680"/>
            <a:ext cx="86341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колледжа представляет презентацию,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посвящённую Дню Победы.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мы будем отмечать самый светлый, радостный, поистине со слезами на глазах праздник – 73 годовщину Великой Победы.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мало осталось тех,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подарил нам эту Победу. Как щемит порой в груди от этой мысли…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помнив Ваш подвиг! Мы гордимся Вами – великими сынами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могучей страны!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пронесём эту память и сохраним её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8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857" y="54590"/>
            <a:ext cx="4267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Победы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img15.nnm.me/9/c/1/d/6/52874e54745ec648d28fab16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0583"/>
            <a:ext cx="7914094" cy="540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04663"/>
            <a:ext cx="8386676" cy="1381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Парад Победы состоялся на Красной площади 24 июня. </a:t>
            </a:r>
          </a:p>
          <a:p>
            <a:pPr algn="ctr"/>
            <a:r>
              <a:rPr lang="ru-RU" sz="2400" dirty="0" smtClean="0"/>
              <a:t>Принимал парад маршал Георгий Жуков, командовал парадом </a:t>
            </a:r>
            <a:r>
              <a:rPr lang="ru-RU" sz="2400" smtClean="0"/>
              <a:t>маршал </a:t>
            </a:r>
            <a:r>
              <a:rPr lang="ru-RU" sz="2400" smtClean="0"/>
              <a:t>Константин </a:t>
            </a:r>
            <a:r>
              <a:rPr lang="ru-RU" sz="2400" dirty="0" smtClean="0"/>
              <a:t>Рокоссовский. Торжественным маршем прошли через </a:t>
            </a:r>
            <a:r>
              <a:rPr lang="ru-RU" sz="2400" dirty="0" smtClean="0"/>
              <a:t>площадь </a:t>
            </a:r>
            <a:r>
              <a:rPr lang="ru-RU" sz="2400" dirty="0" smtClean="0"/>
              <a:t>сводные полки фронтов. </a:t>
            </a:r>
          </a:p>
          <a:p>
            <a:pPr algn="ctr"/>
            <a:r>
              <a:rPr lang="ru-RU" sz="2400" dirty="0" smtClean="0"/>
              <a:t>Впереди шли командующие армиями и фронтами,</a:t>
            </a:r>
          </a:p>
          <a:p>
            <a:pPr algn="ctr"/>
            <a:r>
              <a:rPr lang="ru-RU" sz="2400" dirty="0" smtClean="0"/>
              <a:t> Герои Советского Союза несли знамёна.</a:t>
            </a:r>
          </a:p>
          <a:p>
            <a:pPr algn="ctr"/>
            <a:r>
              <a:rPr lang="ru-RU" sz="2400" dirty="0" smtClean="0"/>
              <a:t>Это был триумф </a:t>
            </a:r>
            <a:r>
              <a:rPr lang="ru-RU" sz="2400" dirty="0" err="1" smtClean="0"/>
              <a:t>народа-победителя,одержавшего</a:t>
            </a:r>
            <a:r>
              <a:rPr lang="ru-RU" sz="2400" dirty="0" smtClean="0"/>
              <a:t> победу над гитлеровской </a:t>
            </a:r>
            <a:r>
              <a:rPr lang="ru-RU" sz="2400" dirty="0" err="1" smtClean="0"/>
              <a:t>Германией.Советский</a:t>
            </a:r>
            <a:r>
              <a:rPr lang="ru-RU" sz="2400" dirty="0" smtClean="0"/>
              <a:t> Союз выстоял и победил в самой страшной войне в истории человечества.</a:t>
            </a:r>
          </a:p>
          <a:p>
            <a:pPr algn="ctr"/>
            <a:r>
              <a:rPr lang="ru-RU" sz="2400" dirty="0" smtClean="0"/>
              <a:t>«Историческая память-залог достойного будущего России…Дух Великой Победы будет хранить нашу Родину и впредь в новом 21 веке.»</a:t>
            </a:r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 smtClean="0"/>
          </a:p>
          <a:p>
            <a:pPr algn="ctr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999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store4.magnumphotos.com/CoreXDoc/MAG/Media/Home2/3/a/a/a/PAR48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548680"/>
            <a:ext cx="8632838" cy="5900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restkrepost-film.com/_upimg/d7daa38db41a91975beba45a771a40b6_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2" y="1196752"/>
            <a:ext cx="8572500" cy="5436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1851" y="188640"/>
            <a:ext cx="5992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Брестская крепость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3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62" y="260648"/>
            <a:ext cx="9139040" cy="638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dirty="0" smtClean="0"/>
              <a:t>Штурм Брестской крепости начался утром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года </a:t>
            </a:r>
            <a:r>
              <a:rPr lang="ru-RU" sz="1900" dirty="0" smtClean="0"/>
              <a:t>одновременно </a:t>
            </a:r>
          </a:p>
          <a:p>
            <a:pPr algn="ctr"/>
            <a:r>
              <a:rPr lang="ru-RU" sz="1900" dirty="0" smtClean="0"/>
              <a:t>с началом Великой Отечественной войны. </a:t>
            </a:r>
          </a:p>
          <a:p>
            <a:pPr algn="ctr"/>
            <a:r>
              <a:rPr lang="ru-RU" sz="1900" dirty="0" smtClean="0"/>
              <a:t>Казармы и жилые дома командования были первыми подвергнуты </a:t>
            </a:r>
          </a:p>
          <a:p>
            <a:pPr algn="ctr"/>
            <a:r>
              <a:rPr lang="ru-RU" sz="1900" dirty="0" smtClean="0"/>
              <a:t>мощному артиллерийскому огню и ударам со стороны авиации, </a:t>
            </a:r>
          </a:p>
          <a:p>
            <a:pPr algn="ctr"/>
            <a:r>
              <a:rPr lang="ru-RU" sz="1900" dirty="0" smtClean="0"/>
              <a:t>так как немцы хотели, прежде всего, уничтожить полностью весь </a:t>
            </a:r>
          </a:p>
          <a:p>
            <a:pPr algn="ctr"/>
            <a:r>
              <a:rPr lang="ru-RU" sz="1900" dirty="0" smtClean="0"/>
              <a:t>командный состав, находившийся в крепости и тем самым внести сумятицу </a:t>
            </a:r>
          </a:p>
          <a:p>
            <a:pPr algn="ctr"/>
            <a:r>
              <a:rPr lang="ru-RU" sz="1900" dirty="0" smtClean="0"/>
              <a:t>в состав армии, дезориентировать ее. Несмотря на то, что практически </a:t>
            </a:r>
          </a:p>
          <a:p>
            <a:pPr algn="ctr"/>
            <a:r>
              <a:rPr lang="ru-RU" sz="1900" dirty="0" smtClean="0"/>
              <a:t>все офицеры погибли, оставшиеся в живых солдаты смогли быстро </a:t>
            </a:r>
          </a:p>
          <a:p>
            <a:pPr algn="ctr"/>
            <a:r>
              <a:rPr lang="ru-RU" sz="1900" dirty="0" smtClean="0"/>
              <a:t>сориентироваться и создать мощную оборону. Фактор внезапности сработал </a:t>
            </a:r>
          </a:p>
          <a:p>
            <a:pPr algn="ctr"/>
            <a:r>
              <a:rPr lang="ru-RU" sz="1900" dirty="0" smtClean="0"/>
              <a:t>не так, как рассчитывал Гитлер и штурм, который согласно </a:t>
            </a:r>
          </a:p>
          <a:p>
            <a:pPr algn="ctr"/>
            <a:r>
              <a:rPr lang="ru-RU" sz="1900" dirty="0" smtClean="0"/>
              <a:t>планам должен был закончится к 12 часам дня, растянулся на </a:t>
            </a:r>
          </a:p>
          <a:p>
            <a:pPr algn="ctr"/>
            <a:r>
              <a:rPr lang="ru-RU" sz="1900" dirty="0" smtClean="0"/>
              <a:t>несколько дней. </a:t>
            </a:r>
            <a:r>
              <a:rPr lang="ru-RU" sz="2000" dirty="0" smtClean="0"/>
              <a:t>Советские солдаты, которые вопреки планам не смогли </a:t>
            </a:r>
          </a:p>
          <a:p>
            <a:pPr algn="ctr"/>
            <a:r>
              <a:rPr lang="ru-RU" sz="2000" dirty="0" smtClean="0"/>
              <a:t>быстро покинуть крепость, все же смогли быстро организовать оборону </a:t>
            </a:r>
          </a:p>
          <a:p>
            <a:pPr algn="ctr"/>
            <a:r>
              <a:rPr lang="ru-RU" sz="2000" dirty="0" smtClean="0"/>
              <a:t>и в течение нескольких часов выгнать за территорию крепости немцев, </a:t>
            </a:r>
          </a:p>
          <a:p>
            <a:pPr algn="ctr"/>
            <a:r>
              <a:rPr lang="ru-RU" sz="2000" dirty="0" smtClean="0"/>
              <a:t>которым удалось пробраться в ее цитадель (центральную часть). </a:t>
            </a:r>
          </a:p>
          <a:p>
            <a:pPr algn="ctr"/>
            <a:r>
              <a:rPr lang="ru-RU" sz="2000" dirty="0" smtClean="0"/>
              <a:t>Солдаты также заняли казармы и различные постройки, находящиеся по</a:t>
            </a:r>
          </a:p>
          <a:p>
            <a:pPr algn="ctr"/>
            <a:r>
              <a:rPr lang="ru-RU" sz="2000" dirty="0" smtClean="0"/>
              <a:t> периметру цитадели, чтобы наиболее эффективно организовать оборону </a:t>
            </a:r>
          </a:p>
          <a:p>
            <a:pPr algn="ctr"/>
            <a:r>
              <a:rPr lang="ru-RU" sz="2000" dirty="0" smtClean="0"/>
              <a:t>крепости и иметь возможность отражать атаки противника со всех </a:t>
            </a:r>
          </a:p>
          <a:p>
            <a:pPr algn="ctr"/>
            <a:r>
              <a:rPr lang="ru-RU" sz="2000" dirty="0" smtClean="0"/>
              <a:t>флангов. Несмотря на отсутствие командующего состава, </a:t>
            </a:r>
          </a:p>
          <a:p>
            <a:pPr algn="ctr"/>
            <a:r>
              <a:rPr lang="ru-RU" sz="2000" dirty="0" smtClean="0"/>
              <a:t>очень быстро нашлись добровольцы из числа простых солдат,</a:t>
            </a:r>
          </a:p>
          <a:p>
            <a:pPr algn="ctr"/>
            <a:r>
              <a:rPr lang="ru-RU" sz="2000" dirty="0" smtClean="0"/>
              <a:t> которые взяли на себя командование и руководили операцией.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4751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2855" y="260647"/>
            <a:ext cx="954605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июня </a:t>
            </a:r>
            <a:r>
              <a:rPr lang="ru-RU" sz="1900" dirty="0" smtClean="0"/>
              <a:t>немцы предприняли еще несколько попыток прорваться в </a:t>
            </a:r>
          </a:p>
          <a:p>
            <a:pPr algn="ctr"/>
            <a:r>
              <a:rPr lang="ru-RU" sz="1900" dirty="0" smtClean="0"/>
              <a:t>Брестскую крепость, удалось это сделать частично – </a:t>
            </a:r>
          </a:p>
          <a:p>
            <a:pPr algn="ctr"/>
            <a:r>
              <a:rPr lang="ru-RU" sz="1900" dirty="0" smtClean="0"/>
              <a:t>несколько групп прорвались внутрь. Лишь к концу месяца немецкая</a:t>
            </a:r>
          </a:p>
          <a:p>
            <a:pPr algn="ctr"/>
            <a:r>
              <a:rPr lang="ru-RU" sz="1900" dirty="0" smtClean="0"/>
              <a:t> армия смогла захватить большую часть крепости, убив советских солдат.</a:t>
            </a:r>
          </a:p>
          <a:p>
            <a:pPr algn="ctr"/>
            <a:r>
              <a:rPr lang="ru-RU" sz="1900" dirty="0" smtClean="0"/>
              <a:t> Однако разрозненные и потерявшие единую линию обороны группы все еще </a:t>
            </a:r>
          </a:p>
          <a:p>
            <a:pPr algn="ctr"/>
            <a:r>
              <a:rPr lang="ru-RU" sz="1900" dirty="0" smtClean="0"/>
              <a:t>продолжали оказывать отчаянное сопротивление даже тогда, когда крепость </a:t>
            </a:r>
          </a:p>
          <a:p>
            <a:pPr algn="ctr"/>
            <a:r>
              <a:rPr lang="ru-RU" sz="1900" dirty="0" smtClean="0"/>
              <a:t>была взята немцами. Сопротивление отдельных групп солдат продолжалось вплоть до осени, пока эти группы не были уничтожены </a:t>
            </a:r>
          </a:p>
          <a:p>
            <a:pPr algn="ctr"/>
            <a:r>
              <a:rPr lang="ru-RU" sz="1900" dirty="0" smtClean="0"/>
              <a:t>немцами и не погиб последний защитник Брестской крепости. </a:t>
            </a:r>
          </a:p>
          <a:p>
            <a:pPr algn="ctr"/>
            <a:r>
              <a:rPr lang="ru-RU" sz="1900" dirty="0" smtClean="0"/>
              <a:t>В ходе обороны Брестской крепости советские войска </a:t>
            </a:r>
          </a:p>
          <a:p>
            <a:pPr algn="ctr"/>
            <a:r>
              <a:rPr lang="ru-RU" sz="1900" dirty="0" smtClean="0"/>
              <a:t>понесли колоссальные потери, однако в то же самое время армия проявила неподдельное мужество, тем самым показав, </a:t>
            </a:r>
          </a:p>
          <a:p>
            <a:pPr algn="ctr"/>
            <a:r>
              <a:rPr lang="ru-RU" sz="1900" dirty="0" smtClean="0"/>
              <a:t>что война для немцев не будет такой легкой, как рассчитывал Гитлер. </a:t>
            </a:r>
          </a:p>
          <a:p>
            <a:pPr algn="ctr"/>
            <a:r>
              <a:rPr lang="ru-RU" sz="1900" dirty="0" smtClean="0"/>
              <a:t>Обороняющиеся были признаны героями войны.</a:t>
            </a:r>
          </a:p>
          <a:p>
            <a:pPr algn="ctr"/>
            <a:r>
              <a:rPr lang="ru-RU" sz="1900" dirty="0" smtClean="0"/>
              <a:t> Закончилась </a:t>
            </a:r>
            <a:r>
              <a:rPr lang="ru-RU" sz="2000" dirty="0" smtClean="0"/>
              <a:t>оборона Брестской крепости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июля 1941 года</a:t>
            </a:r>
            <a:r>
              <a:rPr lang="ru-RU" sz="20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0876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6632"/>
            <a:ext cx="4799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за Москву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vov.rario.ru/images/articles/4/1449599595_1750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6" y="1124744"/>
            <a:ext cx="8511284" cy="548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0918" y="312367"/>
            <a:ext cx="1005211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сентября 1941 года </a:t>
            </a:r>
            <a:r>
              <a:rPr lang="ru-RU" sz="1900" b="1" dirty="0"/>
              <a:t>немецко-фашистские армии начали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наступление </a:t>
            </a:r>
            <a:r>
              <a:rPr lang="ru-RU" sz="1900" b="1" dirty="0"/>
              <a:t>на </a:t>
            </a:r>
            <a:r>
              <a:rPr lang="ru-RU" sz="1900" b="1" dirty="0" smtClean="0"/>
              <a:t>московском направлении.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октября </a:t>
            </a:r>
            <a:r>
              <a:rPr lang="ru-RU" sz="1900" b="1" dirty="0"/>
              <a:t>в Москве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было </a:t>
            </a:r>
            <a:r>
              <a:rPr lang="ru-RU" sz="1900" b="1" dirty="0"/>
              <a:t>объявленное </a:t>
            </a:r>
            <a:r>
              <a:rPr lang="ru-RU" sz="1900" b="1" dirty="0" smtClean="0"/>
              <a:t>состояние </a:t>
            </a:r>
            <a:r>
              <a:rPr lang="ru-RU" sz="1900" b="1" dirty="0"/>
              <a:t>осады. </a:t>
            </a:r>
            <a:r>
              <a:rPr lang="ru-RU" sz="1900" b="1" dirty="0" smtClean="0"/>
              <a:t>Вся </a:t>
            </a:r>
            <a:r>
              <a:rPr lang="ru-RU" sz="1900" b="1" dirty="0"/>
              <a:t>страна поднялась на </a:t>
            </a:r>
            <a:r>
              <a:rPr lang="ru-RU" sz="1900" b="1" dirty="0" smtClean="0"/>
              <a:t>защиту</a:t>
            </a:r>
          </a:p>
          <a:p>
            <a:pPr algn="ctr"/>
            <a:r>
              <a:rPr lang="ru-RU" sz="1900" b="1" dirty="0" smtClean="0"/>
              <a:t> </a:t>
            </a:r>
            <a:r>
              <a:rPr lang="ru-RU" sz="1900" b="1" dirty="0"/>
              <a:t>столицы. </a:t>
            </a:r>
            <a:r>
              <a:rPr lang="ru-RU" sz="1900" b="1" dirty="0" smtClean="0"/>
              <a:t>Советским </a:t>
            </a:r>
            <a:r>
              <a:rPr lang="ru-RU" sz="1900" b="1" dirty="0"/>
              <a:t>воинам удалось остановить </a:t>
            </a:r>
            <a:r>
              <a:rPr lang="ru-RU" sz="1900" b="1" dirty="0" smtClean="0"/>
              <a:t>первое наступление </a:t>
            </a:r>
          </a:p>
          <a:p>
            <a:pPr algn="ctr"/>
            <a:r>
              <a:rPr lang="ru-RU" sz="1900" b="1" dirty="0" smtClean="0"/>
              <a:t>гитлеровцев</a:t>
            </a:r>
            <a:r>
              <a:rPr lang="ru-RU" sz="1900" b="1" dirty="0"/>
              <a:t>.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 1941 года </a:t>
            </a:r>
            <a:r>
              <a:rPr lang="ru-RU" sz="1900" b="1" dirty="0"/>
              <a:t>на Красной площади </a:t>
            </a:r>
            <a:r>
              <a:rPr lang="ru-RU" sz="1900" b="1" dirty="0" smtClean="0"/>
              <a:t>состоялся </a:t>
            </a:r>
            <a:r>
              <a:rPr lang="ru-RU" sz="1900" b="1" dirty="0"/>
              <a:t>военный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парад </a:t>
            </a:r>
            <a:r>
              <a:rPr lang="ru-RU" sz="1900" b="1" dirty="0"/>
              <a:t>войск </a:t>
            </a:r>
            <a:r>
              <a:rPr lang="ru-RU" sz="1900" b="1" dirty="0" smtClean="0"/>
              <a:t>Советской </a:t>
            </a:r>
            <a:r>
              <a:rPr lang="ru-RU" sz="1900" b="1" dirty="0"/>
              <a:t>Армии. </a:t>
            </a:r>
            <a:r>
              <a:rPr lang="ru-RU" sz="1900" b="1" dirty="0" smtClean="0"/>
              <a:t>Прямо </a:t>
            </a:r>
            <a:r>
              <a:rPr lang="ru-RU" sz="1900" b="1" dirty="0"/>
              <a:t>из парада бойцы отбывали на фронт. </a:t>
            </a:r>
            <a:endParaRPr lang="ru-RU" sz="1900" b="1" dirty="0" smtClean="0"/>
          </a:p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15-16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</a:t>
            </a:r>
            <a:r>
              <a:rPr lang="ru-RU" sz="1900" b="1" dirty="0"/>
              <a:t>я фашисты опять </a:t>
            </a:r>
            <a:r>
              <a:rPr lang="ru-RU" sz="1900" b="1" dirty="0" smtClean="0"/>
              <a:t>начали </a:t>
            </a:r>
            <a:r>
              <a:rPr lang="ru-RU" sz="1900" b="1" dirty="0"/>
              <a:t>наступление.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Но </a:t>
            </a:r>
            <a:r>
              <a:rPr lang="ru-RU" sz="1900" b="1" dirty="0"/>
              <a:t>враг был остановлен окончательно. </a:t>
            </a:r>
            <a:r>
              <a:rPr lang="ru-RU" sz="1900" b="1" dirty="0" smtClean="0"/>
              <a:t>В </a:t>
            </a:r>
            <a:r>
              <a:rPr lang="ru-RU" sz="1900" b="1" dirty="0"/>
              <a:t>оборонных боях на подступах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в Москву Советская </a:t>
            </a:r>
            <a:r>
              <a:rPr lang="ru-RU" sz="1900" b="1" dirty="0"/>
              <a:t>Армия выстояла.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1941 </a:t>
            </a:r>
            <a:r>
              <a:rPr lang="ru-RU" sz="1900" b="1" dirty="0"/>
              <a:t>года началось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контрнаступление советских </a:t>
            </a:r>
            <a:r>
              <a:rPr lang="ru-RU" sz="1900" b="1" dirty="0"/>
              <a:t>войск, </a:t>
            </a:r>
            <a:r>
              <a:rPr lang="ru-RU" sz="1900" b="1" dirty="0" smtClean="0"/>
              <a:t>которое </a:t>
            </a:r>
            <a:r>
              <a:rPr lang="ru-RU" sz="1900" b="1" dirty="0"/>
              <a:t>перешло в общее наступление.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Врага </a:t>
            </a:r>
            <a:r>
              <a:rPr lang="ru-RU" sz="1900" b="1" dirty="0"/>
              <a:t>отбросили от столицы. </a:t>
            </a:r>
            <a:r>
              <a:rPr lang="ru-RU" sz="1900" b="1" dirty="0" smtClean="0"/>
              <a:t>Одна </a:t>
            </a:r>
            <a:r>
              <a:rPr lang="ru-RU" sz="1900" b="1" dirty="0"/>
              <a:t>из наибольших битв Великой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Отечественной и Второй </a:t>
            </a:r>
            <a:r>
              <a:rPr lang="ru-RU" sz="1900" b="1" dirty="0"/>
              <a:t>мировой </a:t>
            </a:r>
            <a:r>
              <a:rPr lang="ru-RU" sz="1900" b="1" dirty="0" smtClean="0"/>
              <a:t>войны </a:t>
            </a:r>
            <a:r>
              <a:rPr lang="ru-RU" sz="1900" b="1" dirty="0"/>
              <a:t>завершилась поражением важной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стратегической группировки </a:t>
            </a:r>
            <a:r>
              <a:rPr lang="ru-RU" sz="1900" b="1" dirty="0"/>
              <a:t>гитлеровцев. </a:t>
            </a:r>
            <a:endParaRPr lang="ru-RU" sz="1900" dirty="0" smtClean="0">
              <a:effectLst/>
            </a:endParaRPr>
          </a:p>
          <a:p>
            <a:pPr algn="ctr"/>
            <a:r>
              <a:rPr lang="ru-RU" sz="1900" dirty="0" smtClean="0">
                <a:effectLst/>
              </a:rPr>
              <a:t> </a:t>
            </a:r>
            <a:r>
              <a:rPr lang="ru-RU" sz="1900" b="1" dirty="0" smtClean="0"/>
              <a:t>Битва </a:t>
            </a:r>
            <a:r>
              <a:rPr lang="ru-RU" sz="1900" b="1" dirty="0"/>
              <a:t>под Москвой развеяла миф о непобедимости фашистской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армии </a:t>
            </a:r>
            <a:r>
              <a:rPr lang="ru-RU" sz="1900" b="1" dirty="0"/>
              <a:t>и </a:t>
            </a:r>
            <a:r>
              <a:rPr lang="ru-RU" sz="1900" b="1" dirty="0" smtClean="0"/>
              <a:t>нанесла </a:t>
            </a:r>
            <a:r>
              <a:rPr lang="ru-RU" sz="1900" b="1" dirty="0"/>
              <a:t>ей непоправимых потерь.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За </a:t>
            </a:r>
            <a:r>
              <a:rPr lang="ru-RU" sz="1900" b="1" dirty="0"/>
              <a:t>героизм и мужество в битве под </a:t>
            </a:r>
            <a:r>
              <a:rPr lang="ru-RU" sz="1900" b="1" dirty="0" smtClean="0"/>
              <a:t>Москвой </a:t>
            </a:r>
            <a:r>
              <a:rPr lang="ru-RU" sz="1900" b="1" dirty="0"/>
              <a:t>36 </a:t>
            </a:r>
            <a:r>
              <a:rPr lang="ru-RU" sz="1900" b="1" dirty="0" smtClean="0"/>
              <a:t>тысяч бойцов </a:t>
            </a:r>
            <a:r>
              <a:rPr lang="ru-RU" sz="1900" b="1" dirty="0"/>
              <a:t>и </a:t>
            </a:r>
            <a:r>
              <a:rPr lang="ru-RU" sz="1900" b="1" dirty="0" smtClean="0"/>
              <a:t>командиров</a:t>
            </a:r>
          </a:p>
          <a:p>
            <a:pPr algn="ctr"/>
            <a:r>
              <a:rPr lang="ru-RU" sz="1900" b="1" dirty="0" smtClean="0"/>
              <a:t> </a:t>
            </a:r>
            <a:r>
              <a:rPr lang="ru-RU" sz="1900" b="1" dirty="0"/>
              <a:t>награждено орденами и </a:t>
            </a:r>
            <a:r>
              <a:rPr lang="ru-RU" sz="1900" b="1" dirty="0" smtClean="0"/>
              <a:t>медалями, 110 </a:t>
            </a:r>
            <a:r>
              <a:rPr lang="ru-RU" sz="1900" b="1" dirty="0"/>
              <a:t>из них удостоено звание </a:t>
            </a:r>
            <a:endParaRPr lang="ru-RU" sz="1900" b="1" dirty="0" smtClean="0"/>
          </a:p>
          <a:p>
            <a:pPr algn="ctr"/>
            <a:r>
              <a:rPr lang="ru-RU" sz="1900" b="1" dirty="0" smtClean="0"/>
              <a:t>Героя </a:t>
            </a:r>
            <a:r>
              <a:rPr lang="ru-RU" sz="1900" b="1" dirty="0"/>
              <a:t>Советского Союза. </a:t>
            </a:r>
            <a:endParaRPr lang="ru-RU" sz="1900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> Закончилась Битва за Москву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января 1942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9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17" y="332656"/>
            <a:ext cx="9119804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битва</a:t>
            </a:r>
          </a:p>
          <a:p>
            <a:pPr algn="ctr"/>
            <a:r>
              <a:rPr lang="ru-RU" sz="1900" dirty="0" smtClean="0"/>
              <a:t>Сталинградская </a:t>
            </a:r>
            <a:r>
              <a:rPr lang="ru-RU" sz="1900" dirty="0" smtClean="0"/>
              <a:t>битва началась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июля</a:t>
            </a:r>
            <a:r>
              <a:rPr lang="ru-RU" sz="1900" dirty="0" smtClean="0"/>
              <a:t>, когда в излучине </a:t>
            </a:r>
          </a:p>
          <a:p>
            <a:pPr algn="ctr"/>
            <a:r>
              <a:rPr lang="ru-RU" sz="1900" dirty="0" smtClean="0"/>
              <a:t>Дона подразделения 62-й армии вступили </a:t>
            </a:r>
          </a:p>
          <a:p>
            <a:pPr algn="ctr"/>
            <a:r>
              <a:rPr lang="ru-RU" sz="1900" dirty="0" smtClean="0"/>
              <a:t>в бой с авангардом 6-й армии Вермахта. Оборонительные бои на подступах </a:t>
            </a:r>
          </a:p>
          <a:p>
            <a:pPr algn="ctr"/>
            <a:r>
              <a:rPr lang="ru-RU" sz="1900" dirty="0" smtClean="0"/>
              <a:t>к Сталинграду продолжались 57 дней и ночей. Для защиты города советским</a:t>
            </a:r>
          </a:p>
          <a:p>
            <a:pPr algn="ctr"/>
            <a:r>
              <a:rPr lang="ru-RU" sz="1900" dirty="0" smtClean="0"/>
              <a:t> командованием был образован </a:t>
            </a:r>
          </a:p>
          <a:p>
            <a:pPr algn="ctr"/>
            <a:r>
              <a:rPr lang="ru-RU" sz="1900" dirty="0" smtClean="0"/>
              <a:t>Сталинградский фронт во главе с маршалом С. К. Тимошенко. </a:t>
            </a:r>
          </a:p>
          <a:p>
            <a:pPr algn="ctr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июля</a:t>
            </a:r>
            <a:r>
              <a:rPr lang="ru-RU" sz="1900" dirty="0" smtClean="0"/>
              <a:t> нарком обороны И. В. Сталин издал приказ №227, известный больше </a:t>
            </a:r>
          </a:p>
          <a:p>
            <a:pPr algn="ctr"/>
            <a:r>
              <a:rPr lang="ru-RU" sz="1900" dirty="0" smtClean="0"/>
              <a:t>как «Ни шагу назад!». </a:t>
            </a:r>
            <a:r>
              <a:rPr lang="ru-RU" sz="2000" dirty="0" smtClean="0"/>
              <a:t>Победа в </a:t>
            </a:r>
            <a:r>
              <a:rPr lang="ru-RU" sz="2000" b="1" dirty="0" smtClean="0"/>
              <a:t>Сталинградской битве</a:t>
            </a:r>
            <a:r>
              <a:rPr lang="ru-RU" sz="2000" dirty="0" smtClean="0"/>
              <a:t> имела для СССР</a:t>
            </a:r>
          </a:p>
          <a:p>
            <a:pPr algn="ctr"/>
            <a:r>
              <a:rPr lang="ru-RU" sz="2000" dirty="0" smtClean="0"/>
              <a:t> огромное международное и военно-политическое значение. </a:t>
            </a:r>
          </a:p>
          <a:p>
            <a:pPr algn="ctr"/>
            <a:r>
              <a:rPr lang="ru-RU" sz="2000" dirty="0" smtClean="0"/>
              <a:t>Она наметила коренной перелом в ходе Второй мировой войны. </a:t>
            </a:r>
          </a:p>
          <a:p>
            <a:pPr algn="ctr"/>
            <a:r>
              <a:rPr lang="ru-RU" sz="2000" dirty="0" smtClean="0"/>
              <a:t>После Сталинграда наступил период изгнания немецких </a:t>
            </a:r>
          </a:p>
          <a:p>
            <a:pPr algn="ctr"/>
            <a:r>
              <a:rPr lang="ru-RU" sz="2000" dirty="0" smtClean="0"/>
              <a:t>оккупантов с территории СССР. </a:t>
            </a:r>
          </a:p>
          <a:p>
            <a:pPr algn="ctr"/>
            <a:r>
              <a:rPr lang="ru-RU" sz="2000" dirty="0" smtClean="0"/>
              <a:t>Став триумфом советского военного искусства, </a:t>
            </a:r>
          </a:p>
          <a:p>
            <a:pPr algn="ctr"/>
            <a:r>
              <a:rPr lang="ru-RU" sz="2000" i="1" dirty="0" smtClean="0"/>
              <a:t>Сталинградская битва кратко</a:t>
            </a:r>
            <a:r>
              <a:rPr lang="ru-RU" sz="2000" dirty="0" smtClean="0"/>
              <a:t> укрепила лагерь антигитлеровской</a:t>
            </a:r>
          </a:p>
          <a:p>
            <a:pPr algn="ctr"/>
            <a:r>
              <a:rPr lang="ru-RU" sz="2000" dirty="0" smtClean="0"/>
              <a:t> коалиции и вызвала разлад в странах фашистского блока. </a:t>
            </a:r>
          </a:p>
          <a:p>
            <a:pPr algn="ctr"/>
            <a:r>
              <a:rPr lang="ru-RU" sz="2000" dirty="0" smtClean="0"/>
              <a:t>Закончилась Сталинградская битва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февраля 1943 года.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262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битва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history.niv.ru/images/enc-vov/00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8" y="1196752"/>
            <a:ext cx="8568952" cy="534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6">
      <a:dk1>
        <a:sysClr val="windowText" lastClr="000000"/>
      </a:dk1>
      <a:lt1>
        <a:sysClr val="window" lastClr="FFFFFF"/>
      </a:lt1>
      <a:dk2>
        <a:srgbClr val="FFB279"/>
      </a:dk2>
      <a:lt2>
        <a:srgbClr val="FF7B1B"/>
      </a:lt2>
      <a:accent1>
        <a:srgbClr val="D85C0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C00000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170</TotalTime>
  <Words>1307</Words>
  <Application>Microsoft Office PowerPoint</Application>
  <PresentationFormat>Экран (4:3)</PresentationFormat>
  <Paragraphs>208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TOLY</dc:creator>
  <cp:lastModifiedBy>user</cp:lastModifiedBy>
  <cp:revision>30</cp:revision>
  <dcterms:created xsi:type="dcterms:W3CDTF">2018-05-02T13:17:44Z</dcterms:created>
  <dcterms:modified xsi:type="dcterms:W3CDTF">2018-05-08T04:40:59Z</dcterms:modified>
</cp:coreProperties>
</file>